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3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AFA10-56CE-444A-8B63-A32B6161ECF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84739-C18F-4135-89F4-9F9E42FD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8.emf"/><Relationship Id="rId7" Type="http://schemas.openxmlformats.org/officeDocument/2006/relationships/image" Target="../media/image10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12.emf"/><Relationship Id="rId7" Type="http://schemas.openxmlformats.org/officeDocument/2006/relationships/image" Target="../media/image14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2.png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57200"/>
            <a:ext cx="5943600" cy="2514600"/>
          </a:xfrm>
        </p:spPr>
        <p:txBody>
          <a:bodyPr/>
          <a:lstStyle/>
          <a:p>
            <a:pPr eaLnBrk="1" hangingPunct="1"/>
            <a:r>
              <a:rPr lang="ru-RU" sz="2000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Универзитет у Крагујевцу</a:t>
            </a:r>
          </a:p>
          <a:p>
            <a:pPr eaLnBrk="1" hangingPunct="1"/>
            <a:r>
              <a:rPr lang="ru-RU" sz="2000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Факултет медицински</a:t>
            </a:r>
            <a:r>
              <a:rPr lang="sr-Cyrl-CS" sz="2000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наука</a:t>
            </a:r>
          </a:p>
          <a:p>
            <a:pPr eaLnBrk="1" hangingPunct="1"/>
            <a:endParaRPr lang="sr-Cyrl-CS" sz="2000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sz="2000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</a:p>
          <a:p>
            <a:r>
              <a:rPr lang="sr-Cyrl-RS" sz="2000" b="1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В24 Основи фармакогнозије и фитотерапије</a:t>
            </a:r>
            <a:endParaRPr lang="sr-Cyrl-RS" sz="2200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457200" y="1248772"/>
            <a:ext cx="8305800" cy="5055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>
              <a:bevelB w="38100" h="38100"/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buFontTx/>
              <a:buNone/>
            </a:pPr>
            <a:endParaRPr lang="en-US" sz="10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1200" b="1" dirty="0">
              <a:latin typeface="Times New Roman" pitchFamily="18" charset="0"/>
            </a:endParaRPr>
          </a:p>
          <a:p>
            <a:pPr algn="ctr">
              <a:buFontTx/>
              <a:buNone/>
            </a:pP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RS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RS" sz="2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sr-Cyrl-RS" sz="2800" b="1" dirty="0">
                <a:effectLst>
                  <a:outerShdw blurRad="50800" dist="50800" dir="5400000" algn="ctr" rotWithShape="0">
                    <a:srgbClr val="000000">
                      <a:alpha val="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Терпени и етарска уља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sr-Cyrl-RS" sz="2200" b="1" dirty="0">
                <a:latin typeface="Times New Roman" pitchFamily="18" charset="0"/>
              </a:rPr>
              <a:t>                                                                        </a:t>
            </a:r>
            <a:endParaRPr lang="en-US" sz="2200" b="1" dirty="0">
              <a:latin typeface="Times New Roman" pitchFamily="18" charset="0"/>
            </a:endParaRPr>
          </a:p>
          <a:p>
            <a:pPr algn="r">
              <a:spcBef>
                <a:spcPct val="50000"/>
              </a:spcBef>
              <a:buNone/>
            </a:pPr>
            <a:r>
              <a:rPr lang="sr-Cyrl-R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доц. др</a:t>
            </a:r>
            <a:r>
              <a:rPr lang="sr-Cyrl-C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Мирослав Соврлић</a:t>
            </a: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en-US" sz="2000" dirty="0">
              <a:latin typeface="Times New Roman" pitchFamily="18" charset="0"/>
            </a:endParaRPr>
          </a:p>
        </p:txBody>
      </p:sp>
      <p:pic>
        <p:nvPicPr>
          <p:cNvPr id="2053" name="Picture 5" descr="C:\Users\Sovrlic\Desktop\FMN-K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514475" cy="1514475"/>
          </a:xfrm>
          <a:prstGeom prst="rect">
            <a:avLst/>
          </a:prstGeom>
          <a:noFill/>
        </p:spPr>
      </p:pic>
      <p:pic>
        <p:nvPicPr>
          <p:cNvPr id="6" name="Picture 5" descr="C:\Users\Administrator\AppData\Local\Microsoft\Windows\INetCache\Content.Word\Grbovi fakulteta i univerziteta.tif"/>
          <p:cNvPicPr/>
          <p:nvPr/>
        </p:nvPicPr>
        <p:blipFill>
          <a:blip r:embed="rId3" cstate="print"/>
          <a:srcRect l="6117" t="22653" r="52824" b="8899"/>
          <a:stretch>
            <a:fillRect/>
          </a:stretch>
        </p:blipFill>
        <p:spPr bwMode="auto">
          <a:xfrm>
            <a:off x="636380" y="304800"/>
            <a:ext cx="111622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Зашто биљке синтетишу терпене?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458200" cy="5715000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Функције у расту и развоју биљке па се могу сврстати у примарне метаболите. </a:t>
            </a:r>
            <a:r>
              <a:rPr lang="sr-Cyrl-RS" sz="2000" b="1" i="1" dirty="0">
                <a:latin typeface="Times New Roman" pitchFamily="18" charset="0"/>
                <a:cs typeface="Times New Roman" pitchFamily="18" charset="0"/>
              </a:rPr>
              <a:t>Гиберелини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- биљни хормони су дитерпени. </a:t>
            </a: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Стероли су тритерпени- есенцијалне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градивне компоненте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биљне ћелије;</a:t>
            </a:r>
          </a:p>
          <a:p>
            <a:pPr algn="just"/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Црвени, наранџасти и жути каротеноиди су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тетратерпени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кој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функционишу као 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додатни пигменти у фотосинтези 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и штите фотосинтетичка ткива од 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фотооксидације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Терпени су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антихербивори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- токсични су за многе инсекте- заштитна улога;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Карденолиди и сапонини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су тритерпени и токсични су за бројне животиње- заштитна улога;</a:t>
            </a: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Велики број терпена испољава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антимикробно дејство-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заштитна улога.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598265"/>
            <a:ext cx="2667000" cy="1852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>
            <a:normAutofit/>
          </a:bodyPr>
          <a:lstStyle/>
          <a:p>
            <a:r>
              <a:rPr lang="sr-Cyrl-RS" sz="2800" b="1" i="1" dirty="0">
                <a:latin typeface="Times New Roman" pitchFamily="18" charset="0"/>
                <a:cs typeface="Times New Roman" pitchFamily="18" charset="0"/>
              </a:rPr>
              <a:t>ЕТАРСКА УЉА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562600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Kомплекснe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смешe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ароматичних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испарљивих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којe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секундарног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метаболизма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биљака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јављају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течни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биљног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ористе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се и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термини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етерична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есенцијална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Хемијски представљају 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меше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органских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угљоводоника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алкохола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етара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алдехида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кетона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терпена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, често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сложених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органских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Биљке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етарска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називају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ароматичним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биљкама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делови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биљака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терапијских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ефекта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етарских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састојака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називају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ароматичне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дроге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роматичне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дроге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1%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 algn="ctr" rtl="0">
              <a:spcBef>
                <a:spcPct val="0"/>
              </a:spcBef>
            </a:pP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Физичке особине етарских уља</a:t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7086600" cy="5257800"/>
          </a:xfrm>
        </p:spPr>
        <p:txBody>
          <a:bodyPr>
            <a:normAutofit fontScale="70000" lnSpcReduction="20000"/>
          </a:bodyPr>
          <a:lstStyle/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sr-Cyrl-RS" dirty="0">
                <a:latin typeface="Times New Roman"/>
                <a:ea typeface="Calibri"/>
                <a:cs typeface="Times New Roman"/>
              </a:rPr>
              <a:t>Б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езбојне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или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слабо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обојене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течности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на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собној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температури</a:t>
            </a:r>
            <a:r>
              <a:rPr lang="en-US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мада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ретко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могу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имати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получврсту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конзистенцију</a:t>
            </a:r>
            <a:r>
              <a:rPr lang="sr-Cyrl-RS" dirty="0">
                <a:latin typeface="Times New Roman"/>
                <a:ea typeface="Calibri"/>
                <a:cs typeface="Times New Roman"/>
              </a:rPr>
              <a:t>;</a:t>
            </a:r>
            <a:endParaRPr lang="en-US" sz="28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dirty="0" err="1">
                <a:latin typeface="Times New Roman"/>
                <a:ea typeface="Calibri"/>
                <a:cs typeface="Times New Roman"/>
              </a:rPr>
              <a:t>Поједини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састојци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етарских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уља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испаравају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већ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на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нижим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температурама</a:t>
            </a:r>
            <a:r>
              <a:rPr lang="en-US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због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чега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имају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специфичан</a:t>
            </a:r>
            <a:r>
              <a:rPr lang="en-US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пријатан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или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непријатан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мирис</a:t>
            </a:r>
            <a:r>
              <a:rPr lang="sr-Cyrl-RS" dirty="0">
                <a:latin typeface="Times New Roman"/>
                <a:ea typeface="Calibri"/>
                <a:cs typeface="Times New Roman"/>
              </a:rPr>
              <a:t>;</a:t>
            </a:r>
            <a:endParaRPr lang="en-US" sz="28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sr-Cyrl-RS" dirty="0">
                <a:latin typeface="Times New Roman"/>
                <a:ea typeface="Calibri"/>
                <a:cs typeface="Times New Roman"/>
              </a:rPr>
              <a:t>Н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емају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тачно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дефинисану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температуру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кључања</a:t>
            </a:r>
            <a:r>
              <a:rPr lang="sr-Cyrl-RS" dirty="0">
                <a:latin typeface="Times New Roman"/>
                <a:ea typeface="Calibri"/>
                <a:cs typeface="Times New Roman"/>
              </a:rPr>
              <a:t>;</a:t>
            </a:r>
            <a:endParaRPr lang="en-US" sz="28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sr-Cyrl-RS" dirty="0">
                <a:latin typeface="Times New Roman"/>
                <a:ea typeface="Calibri"/>
                <a:cs typeface="Times New Roman"/>
              </a:rPr>
              <a:t>Н</a:t>
            </a:r>
            <a:r>
              <a:rPr lang="en-US" dirty="0">
                <a:latin typeface="Times New Roman"/>
                <a:ea typeface="Calibri"/>
                <a:cs typeface="Times New Roman"/>
              </a:rPr>
              <a:t>е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растварају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се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у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води</a:t>
            </a:r>
            <a:r>
              <a:rPr lang="en-US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већ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у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неполарним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органским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растварачима</a:t>
            </a:r>
            <a:r>
              <a:rPr lang="en-US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етанолу</a:t>
            </a:r>
            <a:r>
              <a:rPr lang="en-US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мастима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масним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уљима</a:t>
            </a:r>
            <a:r>
              <a:rPr lang="sr-Cyrl-RS" dirty="0">
                <a:latin typeface="Times New Roman"/>
                <a:ea typeface="Calibri"/>
                <a:cs typeface="Times New Roman"/>
              </a:rPr>
              <a:t>.</a:t>
            </a:r>
            <a:endParaRPr lang="en-US" sz="2800" dirty="0">
              <a:ea typeface="Calibri"/>
              <a:cs typeface="Times New Roman"/>
            </a:endParaRPr>
          </a:p>
          <a:p>
            <a:endParaRPr lang="en-US" dirty="0"/>
          </a:p>
        </p:txBody>
      </p:sp>
      <p:pic>
        <p:nvPicPr>
          <p:cNvPr id="22530" name="Picture 2" descr="C:\Users\Sovrlic\Desktop\ulj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676400"/>
            <a:ext cx="1535488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Хемијске особине етарских уља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>
            <a:normAutofit fontScale="25000" lnSpcReduction="20000"/>
          </a:bodyPr>
          <a:lstStyle/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sr-Cyrl-RS" sz="7600" dirty="0">
                <a:latin typeface="Times New Roman"/>
                <a:ea typeface="Calibri"/>
                <a:cs typeface="Times New Roman"/>
              </a:rPr>
              <a:t>М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огу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да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садрже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више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од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100 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различитих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компоненти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у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различитом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односу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;</a:t>
            </a:r>
            <a:endParaRPr lang="en-US" sz="76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7600" dirty="0" err="1">
                <a:latin typeface="Times New Roman"/>
                <a:ea typeface="Calibri"/>
                <a:cs typeface="Times New Roman"/>
              </a:rPr>
              <a:t>Најчешће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у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састав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етарских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уља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улазе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2-3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главне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компоненте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које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заступљене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у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већем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проценту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(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20-95%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) у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односу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на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остале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;</a:t>
            </a:r>
            <a:endParaRPr lang="en-US" sz="76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7600" dirty="0" err="1">
                <a:latin typeface="Times New Roman"/>
                <a:ea typeface="Calibri"/>
                <a:cs typeface="Times New Roman"/>
              </a:rPr>
              <a:t>Две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главне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групе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једињења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које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заступљене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 у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етарским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уљима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су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:</a:t>
            </a:r>
          </a:p>
          <a:p>
            <a:pPr lvl="1"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7200" b="1" u="sng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терпени</a:t>
            </a:r>
            <a:r>
              <a:rPr lang="en-US" sz="7200" b="1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(</a:t>
            </a:r>
            <a:r>
              <a:rPr lang="en-US" sz="7200" b="1" u="sng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испарљиви</a:t>
            </a:r>
            <a:r>
              <a:rPr lang="en-US" sz="7200" b="1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7200" b="1" u="sng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моно</a:t>
            </a:r>
            <a:r>
              <a:rPr lang="en-US" sz="7200" b="1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- и </a:t>
            </a:r>
            <a:r>
              <a:rPr lang="en-US" sz="7200" b="1" u="sng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сесквитерпени</a:t>
            </a:r>
            <a:r>
              <a:rPr lang="en-US" sz="7200" b="1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) </a:t>
            </a:r>
            <a:r>
              <a:rPr lang="en-US" sz="7200" dirty="0">
                <a:latin typeface="Times New Roman"/>
                <a:ea typeface="Calibri"/>
                <a:cs typeface="Times New Roman"/>
              </a:rPr>
              <a:t>и </a:t>
            </a:r>
            <a:endParaRPr lang="sr-Cyrl-RS" sz="7200" dirty="0">
              <a:latin typeface="Times New Roman"/>
              <a:ea typeface="Calibri"/>
              <a:cs typeface="Times New Roman"/>
            </a:endParaRPr>
          </a:p>
          <a:p>
            <a:pPr lvl="1"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7200" b="1" dirty="0" err="1">
                <a:latin typeface="Times New Roman"/>
                <a:ea typeface="Calibri"/>
                <a:cs typeface="Times New Roman"/>
              </a:rPr>
              <a:t>фенилпропански</a:t>
            </a:r>
            <a:r>
              <a:rPr lang="en-US" sz="72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200" b="1" dirty="0" err="1">
                <a:latin typeface="Times New Roman"/>
                <a:ea typeface="Calibri"/>
                <a:cs typeface="Times New Roman"/>
              </a:rPr>
              <a:t>деривати</a:t>
            </a:r>
            <a:r>
              <a:rPr lang="sr-Cyrl-RS" sz="7200" dirty="0">
                <a:latin typeface="Times New Roman"/>
                <a:ea typeface="Calibri"/>
                <a:cs typeface="Times New Roman"/>
              </a:rPr>
              <a:t>;</a:t>
            </a:r>
            <a:endParaRPr lang="en-US" sz="72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7600" dirty="0" err="1">
                <a:latin typeface="Times New Roman"/>
                <a:ea typeface="Calibri"/>
                <a:cs typeface="Times New Roman"/>
              </a:rPr>
              <a:t>Угљоводонични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монотерпени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могу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да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чине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до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 95%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садржаја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етарског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уља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;</a:t>
            </a:r>
            <a:endParaRPr lang="en-US" sz="76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en-US" sz="7600" dirty="0" err="1">
                <a:latin typeface="Times New Roman"/>
                <a:ea typeface="Calibri"/>
                <a:cs typeface="Times New Roman"/>
              </a:rPr>
              <a:t>Фенилпропански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састојци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заступљени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у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мањим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количинама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од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терпена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. </a:t>
            </a:r>
            <a:endParaRPr lang="en-US" sz="7600" dirty="0">
              <a:ea typeface="Calibri"/>
              <a:cs typeface="Times New Roman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876800"/>
          </a:xfrm>
        </p:spPr>
        <p:txBody>
          <a:bodyPr>
            <a:normAutofit fontScale="25000" lnSpcReduction="20000"/>
          </a:bodyPr>
          <a:lstStyle/>
          <a:p>
            <a:pPr indent="457200" algn="just">
              <a:lnSpc>
                <a:spcPct val="170000"/>
              </a:lnSpc>
              <a:spcAft>
                <a:spcPts val="1000"/>
              </a:spcAft>
            </a:pPr>
            <a:r>
              <a:rPr lang="en-US" sz="7600" dirty="0" err="1">
                <a:latin typeface="Times New Roman"/>
                <a:ea typeface="Calibri"/>
                <a:cs typeface="Times New Roman"/>
              </a:rPr>
              <a:t>Током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дестилације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из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биљних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дрога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могу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предестилисати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различита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алифатична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једињења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мање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молекулске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масе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(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алкохоли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алдехиди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естри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...),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којa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растварају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у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етарском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уљу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постају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његов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саставни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део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;</a:t>
            </a:r>
            <a:endParaRPr lang="en-US" sz="7600" dirty="0">
              <a:ea typeface="Calibri"/>
              <a:cs typeface="Times New Roman"/>
            </a:endParaRPr>
          </a:p>
          <a:p>
            <a:pPr indent="457200" algn="just">
              <a:lnSpc>
                <a:spcPct val="170000"/>
              </a:lnSpc>
              <a:spcAft>
                <a:spcPts val="1000"/>
              </a:spcAft>
            </a:pPr>
            <a:r>
              <a:rPr lang="sr-Cyrl-RS" sz="7600" b="1" dirty="0">
                <a:latin typeface="Times New Roman"/>
                <a:ea typeface="Calibri"/>
                <a:cs typeface="Times New Roman"/>
              </a:rPr>
              <a:t>Фактори који утичу на квалитативни и квантитативни с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а</a:t>
            </a:r>
            <a:r>
              <a:rPr lang="sr-Cyrl-RS" sz="7600" b="1" dirty="0">
                <a:latin typeface="Times New Roman"/>
                <a:ea typeface="Calibri"/>
                <a:cs typeface="Times New Roman"/>
              </a:rPr>
              <a:t>држај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етарског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уља</a:t>
            </a:r>
            <a:r>
              <a:rPr lang="sr-Cyrl-RS" sz="7600" b="1" dirty="0">
                <a:latin typeface="Times New Roman"/>
                <a:ea typeface="Calibri"/>
                <a:cs typeface="Times New Roman"/>
              </a:rPr>
              <a:t>: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средин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у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којој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биљка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расте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генотип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начин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обраде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биљне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сировине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начин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изолације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етарског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уља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фазе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онтогенетског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развоја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осталих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фактора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који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заједно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утичу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на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квалитет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на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квантитет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етарског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уља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;</a:t>
            </a:r>
            <a:endParaRPr lang="en-US" sz="7600" dirty="0">
              <a:ea typeface="Calibri"/>
              <a:cs typeface="Times New Roman"/>
            </a:endParaRPr>
          </a:p>
          <a:p>
            <a:pPr indent="457200" algn="just">
              <a:lnSpc>
                <a:spcPct val="170000"/>
              </a:lnSpc>
              <a:spcAft>
                <a:spcPts val="1000"/>
              </a:spcAft>
            </a:pP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Свака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обрада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(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уситњавање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сушење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екстракција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)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доводи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до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делимичног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губитка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етарског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уља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промене</a:t>
            </a:r>
            <a:r>
              <a:rPr lang="en-US" sz="76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dirty="0" err="1">
                <a:latin typeface="Times New Roman"/>
                <a:ea typeface="Calibri"/>
                <a:cs typeface="Times New Roman"/>
              </a:rPr>
              <a:t>његовог</a:t>
            </a:r>
            <a:r>
              <a:rPr lang="en-US" sz="76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7600" b="1" dirty="0" err="1">
                <a:latin typeface="Times New Roman"/>
                <a:ea typeface="Calibri"/>
                <a:cs typeface="Times New Roman"/>
              </a:rPr>
              <a:t>састава</a:t>
            </a:r>
            <a:r>
              <a:rPr lang="sr-Cyrl-RS" sz="7600" dirty="0">
                <a:latin typeface="Times New Roman"/>
                <a:ea typeface="Calibri"/>
                <a:cs typeface="Times New Roman"/>
              </a:rPr>
              <a:t>. </a:t>
            </a:r>
            <a:endParaRPr lang="en-US" sz="7600" dirty="0"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Хемијске особине етарских уља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762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Биолошка активност и употреба етарских уља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5257800"/>
          </a:xfrm>
        </p:spPr>
        <p:txBody>
          <a:bodyPr>
            <a:normAutofit fontScale="25000" lnSpcReduction="20000"/>
          </a:bodyPr>
          <a:lstStyle/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Досадаш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ња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истраживањ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а су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показ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ала да етарска уља испољавају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антимикробну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антиоксидативну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антивиралну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антиинфламанторну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цитотоксичну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као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многе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друге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активности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en-US" sz="7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Захваљујући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својој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разноликој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активности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етарска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уља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налазе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широку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примену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у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раз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личитим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индустријама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en-US" sz="7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Нека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од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њих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су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више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или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мање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моћни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аналгетици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седативи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стомахици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хемолитици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en-US" sz="7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Од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изузетног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значаја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је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њихова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антимикробна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активност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односно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способност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да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ин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х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ибирају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раст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бактерија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гљива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en-US" sz="7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Имају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улог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у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регулисању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односа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биљке</a:t>
            </a:r>
            <a:r>
              <a:rPr lang="en-US" sz="7200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en-US" sz="7200" dirty="0" err="1">
                <a:latin typeface="Times New Roman" pitchFamily="18" charset="0"/>
                <a:ea typeface="Calibri"/>
                <a:cs typeface="Times New Roman" pitchFamily="18" charset="0"/>
              </a:rPr>
              <a:t>инсекта</a:t>
            </a:r>
            <a:r>
              <a:rPr lang="sr-Cyrl-RS" sz="7200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</a:p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ru-RU" sz="7200" dirty="0">
                <a:latin typeface="Times New Roman" pitchFamily="18" charset="0"/>
                <a:ea typeface="Calibri"/>
                <a:cs typeface="Times New Roman" pitchFamily="18" charset="0"/>
              </a:rPr>
              <a:t>Ароматичне биљке су се од давнина користиле за разне намене, укључујући медицинске третмане, као конзерванси и зачини;</a:t>
            </a:r>
          </a:p>
          <a:p>
            <a:pPr indent="457200" algn="just">
              <a:lnSpc>
                <a:spcPct val="170000"/>
              </a:lnSpc>
              <a:spcAft>
                <a:spcPts val="0"/>
              </a:spcAft>
            </a:pPr>
            <a:endParaRPr lang="en-US" sz="2800" dirty="0">
              <a:ea typeface="Calibri"/>
              <a:cs typeface="Times New Roman"/>
            </a:endParaRPr>
          </a:p>
          <a:p>
            <a:pPr>
              <a:lnSpc>
                <a:spcPct val="17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35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АРОМАТЕРАПИЈА</a:t>
            </a:r>
            <a:r>
              <a:rPr lang="en-US" sz="3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посебна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грана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алтернативне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sr-Cyrl-RS" sz="3500" dirty="0">
                <a:latin typeface="Times New Roman" pitchFamily="18" charset="0"/>
                <a:cs typeface="Times New Roman" pitchFamily="18" charset="0"/>
              </a:rPr>
              <a:t>)-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заснива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примени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етарских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превенције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разних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отклањању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зацељивању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повред</a:t>
            </a:r>
            <a:r>
              <a:rPr lang="sr-Cyrl-RS" sz="3500" dirty="0">
                <a:latin typeface="Times New Roman" pitchFamily="18" charset="0"/>
                <a:cs typeface="Times New Roman" pitchFamily="18" charset="0"/>
              </a:rPr>
              <a:t>а;</a:t>
            </a:r>
          </a:p>
          <a:p>
            <a:pPr algn="just">
              <a:lnSpc>
                <a:spcPct val="170000"/>
              </a:lnSpc>
              <a:buNone/>
            </a:pP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sr-Cyrl-RS" sz="3500" dirty="0">
                <a:latin typeface="Times New Roman" pitchFamily="18" charset="0"/>
                <a:cs typeface="Times New Roman" pitchFamily="18" charset="0"/>
              </a:rPr>
              <a:t>Етарска уља имају широку п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римену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козметици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изради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парфема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прехрамбеној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хемијској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>
                <a:latin typeface="Times New Roman" pitchFamily="18" charset="0"/>
                <a:cs typeface="Times New Roman" pitchFamily="18" charset="0"/>
              </a:rPr>
              <a:t>текстилној,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аутомобилској</a:t>
            </a:r>
            <a:r>
              <a:rPr lang="sr-Cyrl-RS" sz="3500" dirty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дуванској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индустрији</a:t>
            </a:r>
            <a:r>
              <a:rPr lang="sr-Cyrl-RS" sz="35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70000"/>
              </a:lnSpc>
            </a:pP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етарска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изазвати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иритацију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алергијске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контактни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дерматитис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њиховој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хепатотоксичности</a:t>
            </a:r>
            <a:r>
              <a:rPr lang="sr-Cyrl-RS" sz="35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цитруса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изазивају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фотосензитивне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кожи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излагања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сунчевој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светлости</a:t>
            </a:r>
            <a:r>
              <a:rPr lang="sr-Cyrl-RS" sz="35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етарских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b="1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500" b="1" dirty="0">
                <a:latin typeface="Times New Roman" pitchFamily="18" charset="0"/>
                <a:cs typeface="Times New Roman" pitchFamily="18" charset="0"/>
              </a:rPr>
              <a:t>препоручује</a:t>
            </a:r>
            <a:r>
              <a:rPr lang="en-US" sz="35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3500" b="1" dirty="0" err="1">
                <a:latin typeface="Times New Roman" pitchFamily="18" charset="0"/>
                <a:cs typeface="Times New Roman" pitchFamily="18" charset="0"/>
              </a:rPr>
              <a:t>трудноћи</a:t>
            </a:r>
            <a:r>
              <a:rPr lang="sr-Cyrl-RS" sz="35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i="1" dirty="0" err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  <a:cs typeface="Times New Roman" pitchFamily="18" charset="0"/>
              </a:rPr>
              <a:t>етарског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Хидродестилација (дестилација водом и воденом паром)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Хладно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пресовање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(механички пут);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Екстракција органским растварачима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Екстракција неутралним мастима или адсорбенсима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Анфлераж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поступак);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Екстракција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суперкритичним флуидима;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Дестилација на сниженом притиску (вакуум дестилација)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60000"/>
              </a:lnSpc>
              <a:spcBef>
                <a:spcPct val="20000"/>
              </a:spcBef>
            </a:pPr>
            <a:r>
              <a:rPr lang="sr-Latn-C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Хидродестилација (дестилација водом и воденом паром)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2004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Препоручује се у случајевима када полазна биљна сировина садржи релативно висок проценат етарског уља и када су компоненте уља стабилне на високим температурама;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Најкласичнији метод дестилације воденом паром се састоји у провођењу прегрејане водене паре кроз одговарајући суд са биљним материјалом  и кондензације насталих пара (воде и етарског уља);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Продукт дестилације је мешавина воде и уља која се скупља у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сепарационом суду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(флорентинска боца) у ком се врши одвајање уља лакших, односно тежих од воде.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168391"/>
            <a:ext cx="3810000" cy="2537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ovrlic\Downloads\IMG_20131217_154908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6533"/>
            <a:ext cx="2743200" cy="4876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685800"/>
            <a:ext cx="3048000" cy="4807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886200"/>
            <a:ext cx="914400" cy="1840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3581400" y="5638800"/>
            <a:ext cx="2855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паратура по </a:t>
            </a:r>
            <a:r>
              <a:rPr lang="en-US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Clevenger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en-US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11914" y="5486400"/>
            <a:ext cx="22320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сепарацион суд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(флорентинска боца)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15"/>
          <a:stretch/>
        </p:blipFill>
        <p:spPr bwMode="auto">
          <a:xfrm>
            <a:off x="6429388" y="1571612"/>
            <a:ext cx="2500330" cy="38576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sr-Cyrl-R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Терпени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410200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Велика класа секундарних метаболита насталих повезивањем С</a:t>
            </a:r>
            <a:r>
              <a:rPr lang="sr-Cyrl-RS" sz="20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јединица (разгранат скелет изопентана):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Основна структурна јединица терпена је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изопрен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метил-1,3-бутадиен):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Биосинтетишу се из ацетил-ЦоА (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пут мевалонске киселиене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 или гликолитичких интермедијера (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метилеритритол пут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sr-Cyrl-R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Терпеноиди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: деривати терпена (модификовани терпени) који садрже кисеоник (алкохоли, алдехиди, кетони).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352800" y="1981200"/>
          <a:ext cx="2054225" cy="84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1515950" imgH="623300" progId="ChemDraw.Document.6.0">
                  <p:embed/>
                </p:oleObj>
              </mc:Choice>
              <mc:Fallback>
                <p:oleObj name="CS ChemDraw Drawing" r:id="rId2" imgW="1515950" imgH="623300" progId="ChemDraw.Document.6.0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981200"/>
                        <a:ext cx="2054225" cy="84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057400" y="3810000"/>
          <a:ext cx="2056137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1515950" imgH="623300" progId="ChemDraw.Document.6.0">
                  <p:embed/>
                </p:oleObj>
              </mc:Choice>
              <mc:Fallback>
                <p:oleObj name="CS ChemDraw Drawing" r:id="rId4" imgW="1515950" imgH="623300" progId="ChemDraw.Document.6.0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810000"/>
                        <a:ext cx="2056137" cy="846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257800" y="3657600"/>
          <a:ext cx="1650817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6" imgW="1049591" imgH="639514" progId="ChemDraw.Document.6.0">
                  <p:embed/>
                </p:oleObj>
              </mc:Choice>
              <mc:Fallback>
                <p:oleObj name="CS ChemDraw Drawing" r:id="rId6" imgW="1049591" imgH="639514" progId="ChemDraw.Document.6.0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657600"/>
                        <a:ext cx="1650817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15962"/>
          </a:xfrm>
        </p:spPr>
        <p:txBody>
          <a:bodyPr>
            <a:normAutofit/>
          </a:bodyPr>
          <a:lstStyle/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Хладно пресовање (механички пут)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763000" cy="4525963"/>
          </a:xfrm>
        </p:spPr>
        <p:txBody>
          <a:bodyPr>
            <a:normAutofit fontScale="25000" lnSpcReduction="20000"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sz="6800" dirty="0">
                <a:latin typeface="Times New Roman"/>
                <a:ea typeface="Calibri"/>
                <a:cs typeface="Times New Roman"/>
              </a:rPr>
              <a:t>К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ористи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sr-Cyrl-RS" sz="6800" dirty="0">
                <a:latin typeface="Times New Roman"/>
                <a:ea typeface="Calibri"/>
                <a:cs typeface="Times New Roman"/>
              </a:rPr>
              <a:t>се 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у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производњи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етарског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уља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из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коре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агрума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(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поморанџе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мандарине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лимуна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грејпфрута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...)</a:t>
            </a:r>
            <a:endParaRPr lang="en-US" sz="68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6800" dirty="0">
                <a:latin typeface="Times New Roman"/>
                <a:ea typeface="Calibri"/>
                <a:cs typeface="Times New Roman"/>
              </a:rPr>
              <a:t>У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давним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временима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цеђење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спроводило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рукама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сунђерима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који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би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упијали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затим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добијену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смешу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.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Данас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пресовање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врши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помоћу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машина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које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љуште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кору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ових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плодова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из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које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затим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под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притиском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издваја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уље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;</a:t>
            </a:r>
            <a:endParaRPr lang="en-US" sz="68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6800" dirty="0" err="1">
                <a:latin typeface="Times New Roman"/>
                <a:ea typeface="Calibri"/>
                <a:cs typeface="Times New Roman"/>
              </a:rPr>
              <a:t>Хладно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пресовани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течни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производ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представља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смешу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воде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етарског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уља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која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током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времена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природним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таложењем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раздваја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на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етарско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уље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воду</a:t>
            </a:r>
            <a:r>
              <a:rPr lang="sr-Cyrl-RS" sz="6800" dirty="0">
                <a:latin typeface="Times New Roman"/>
                <a:ea typeface="Calibri"/>
                <a:cs typeface="Times New Roman"/>
              </a:rPr>
              <a:t>;</a:t>
            </a:r>
            <a:endParaRPr lang="en-US" sz="6800" dirty="0"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6800" dirty="0" err="1">
                <a:latin typeface="Times New Roman"/>
                <a:ea typeface="Calibri"/>
                <a:cs typeface="Times New Roman"/>
              </a:rPr>
              <a:t>Ова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маса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затим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центрифугира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одваја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од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чврстих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остатака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ткива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затим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се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раздваја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од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воде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процесом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ензимске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ферментације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остави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да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дође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до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потпуне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разградње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ткива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уклањања</a:t>
            </a:r>
            <a:r>
              <a:rPr lang="en-US" sz="68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6800" dirty="0" err="1">
                <a:latin typeface="Times New Roman"/>
                <a:ea typeface="Calibri"/>
                <a:cs typeface="Times New Roman"/>
              </a:rPr>
              <a:t>воде</a:t>
            </a:r>
            <a:r>
              <a:rPr lang="sr-Cyrl-RS" sz="6800" dirty="0">
                <a:latin typeface="Times New Roman"/>
                <a:ea typeface="Calibri"/>
                <a:cs typeface="Times New Roman"/>
              </a:rPr>
              <a:t>.</a:t>
            </a:r>
            <a:endParaRPr lang="en-US" sz="6800" dirty="0">
              <a:ea typeface="Calibri"/>
              <a:cs typeface="Times New Roman"/>
            </a:endParaRPr>
          </a:p>
          <a:p>
            <a:endParaRPr lang="en-US" sz="3800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48200"/>
            <a:ext cx="3531381" cy="2006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636599"/>
            <a:ext cx="3071812" cy="2221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650692"/>
            <a:ext cx="2286000" cy="2207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sr-Cyrl-RS" sz="3100" b="1" dirty="0">
                <a:latin typeface="Times New Roman" pitchFamily="18" charset="0"/>
                <a:cs typeface="Times New Roman" pitchFamily="18" charset="0"/>
              </a:rPr>
              <a:t>Екстракција помоћу органских растварача</a:t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602163"/>
          </a:xfrm>
        </p:spPr>
        <p:txBody>
          <a:bodyPr>
            <a:normAutofit fontScale="62500" lnSpcReduction="20000"/>
          </a:bodyPr>
          <a:lstStyle/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овај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добијају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фина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етарска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индустрији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парфема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козметичкој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индустрији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en-US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растварачи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најчешће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користе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петролетар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хексан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пропан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течни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бутан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етанол</a:t>
            </a: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en-US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Екстракција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помоћу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органских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растварача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биљни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материјал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садржи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термодеградабилна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једињења</a:t>
            </a: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en-US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70000"/>
              </a:lnSpc>
              <a:spcAft>
                <a:spcPts val="0"/>
              </a:spcAft>
            </a:pP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Предност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оваквог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поступка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задржавају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природан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мирис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биљку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добијају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недостатак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добијеном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уљу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заостати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трагови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органског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/>
                <a:cs typeface="Times New Roman" pitchFamily="18" charset="0"/>
              </a:rPr>
              <a:t>растварача</a:t>
            </a:r>
            <a:r>
              <a:rPr lang="sr-Cyrl-RS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pPr marL="514350" lvl="0" indent="-514350">
              <a:lnSpc>
                <a:spcPct val="160000"/>
              </a:lnSpc>
              <a:spcBef>
                <a:spcPct val="20000"/>
              </a:spcBef>
            </a:pPr>
            <a:r>
              <a:rPr lang="sr-Latn-C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Екстракција неутралним мастима или адсорбенсима</a:t>
            </a:r>
            <a:br>
              <a:rPr lang="sr-Cyrl-R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(</a:t>
            </a:r>
            <a:r>
              <a:rPr lang="sr-Latn-CS" sz="2400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Анфлераж</a:t>
            </a:r>
            <a:r>
              <a:rPr lang="sr-Cyrl-R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поступак)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191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Фиксно уље или масна подлога се нанесе у танком слоју преко стаклене плоче;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Цветне латице се стављају на масну подлогу и остављају неколико сати након чега се замењују новим;</a:t>
            </a:r>
          </a:p>
          <a:p>
            <a:pPr>
              <a:lnSpc>
                <a:spcPct val="15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Масна подлога екстрахује етарска уља (помаде) која се потом могу екстраховати органским растварачем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495800"/>
            <a:ext cx="2895600" cy="2168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191000"/>
            <a:ext cx="3699136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sr-Latn-C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Екстракција</a:t>
            </a:r>
            <a:r>
              <a:rPr lang="sr-Cyrl-R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суперкритичним флуидима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5334000"/>
          </a:xfrm>
        </p:spPr>
        <p:txBody>
          <a:bodyPr>
            <a:normAutofit fontScale="47500" lnSpcReduction="20000"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Kористе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се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флуиди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на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температури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притиску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изнад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њихових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критичних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вредности</a:t>
            </a:r>
            <a:endParaRPr lang="en-US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sz="4000" dirty="0">
                <a:latin typeface="Times New Roman" pitchFamily="18" charset="0"/>
                <a:ea typeface="Calibri"/>
                <a:cs typeface="Times New Roman" pitchFamily="18" charset="0"/>
              </a:rPr>
              <a:t>Н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ајчешће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помоћу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течног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гаса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као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што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је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угљен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диоксид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(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Рк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=73 bar,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Tк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=31</a:t>
            </a:r>
            <a:r>
              <a:rPr lang="en-US" sz="4000" baseline="30000" dirty="0">
                <a:latin typeface="Times New Roman" pitchFamily="18" charset="0"/>
                <a:ea typeface="Calibri"/>
                <a:cs typeface="Times New Roman" pitchFamily="18" charset="0"/>
              </a:rPr>
              <a:t>◦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С),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јер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је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нетоксичан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незапаљив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хемијски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инертан</a:t>
            </a:r>
            <a:r>
              <a:rPr lang="sr-Cyrl-RS" sz="4000" dirty="0">
                <a:latin typeface="Times New Roman" pitchFamily="18" charset="0"/>
                <a:ea typeface="Calibri"/>
                <a:cs typeface="Times New Roman" pitchFamily="18" charset="0"/>
              </a:rPr>
              <a:t>; </a:t>
            </a:r>
            <a:endParaRPr lang="en-US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Предност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овог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поступка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у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односу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на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класичну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екстракцију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је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та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што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се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угљен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диоксид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након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контакта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са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материјалом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не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задржава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у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продукту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, а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етарско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уље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добијено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на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овај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начин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има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интензивнији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богатији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мирис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пошто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је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више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ароматичних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компоненти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напустило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исти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биљни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материјал</a:t>
            </a:r>
            <a:r>
              <a:rPr lang="sr-Cyrl-RS" sz="4000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r>
              <a:rPr lang="sr-Latn-CS" sz="4000" dirty="0">
                <a:latin typeface="Times New Roman"/>
                <a:ea typeface="Calibri"/>
              </a:rPr>
              <a:t>Растворљивост поларнијих супстанци може се повећати додатком малих количина поларних супстанци као косолвената (вода, алкохол и др.)</a:t>
            </a:r>
            <a:endParaRPr lang="en-US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sz="4000" dirty="0">
                <a:latin typeface="Times New Roman" pitchFamily="18" charset="0"/>
                <a:ea typeface="Calibri"/>
                <a:cs typeface="Times New Roman" pitchFamily="18" charset="0"/>
              </a:rPr>
              <a:t>Н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едостатак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који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ограничава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употребу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ове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методе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јесу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велики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инвестициони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и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оперативни</a:t>
            </a:r>
            <a:r>
              <a:rPr lang="en-US" sz="4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ea typeface="Calibri"/>
                <a:cs typeface="Times New Roman" pitchFamily="18" charset="0"/>
              </a:rPr>
              <a:t>трошкови</a:t>
            </a:r>
            <a:r>
              <a:rPr lang="sr-Cyrl-RS" sz="4000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en-US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lvl="0" indent="-514350">
              <a:lnSpc>
                <a:spcPct val="160000"/>
              </a:lnSpc>
              <a:spcBef>
                <a:spcPct val="20000"/>
              </a:spcBef>
            </a:pPr>
            <a:r>
              <a:rPr lang="sr-Latn-CS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Дестилација на сниженом притиску (вакуум дестилација)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indent="457200" algn="just">
              <a:lnSpc>
                <a:spcPct val="170000"/>
              </a:lnSpc>
              <a:spcAft>
                <a:spcPts val="1000"/>
              </a:spcAft>
            </a:pPr>
            <a:r>
              <a:rPr lang="sr-Latn-CS" dirty="0">
                <a:latin typeface="Times New Roman"/>
                <a:ea typeface="Calibri"/>
                <a:cs typeface="Times New Roman"/>
              </a:rPr>
              <a:t>Дестилација на сниженом притиску</a:t>
            </a:r>
            <a:r>
              <a:rPr lang="sr-Latn-CS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sr-Latn-CS" dirty="0">
                <a:latin typeface="Times New Roman"/>
                <a:ea typeface="Calibri"/>
                <a:cs typeface="Times New Roman"/>
              </a:rPr>
              <a:t>је погодна за већину једињења која имају високу тачку кључања или се распадају на атмосферском притиску</a:t>
            </a:r>
            <a:r>
              <a:rPr lang="sr-Cyrl-RS" dirty="0">
                <a:latin typeface="Times New Roman"/>
                <a:ea typeface="Calibri"/>
                <a:cs typeface="Times New Roman"/>
              </a:rPr>
              <a:t>;</a:t>
            </a:r>
            <a:endParaRPr lang="en-US" sz="2800" dirty="0">
              <a:ea typeface="Calibri"/>
              <a:cs typeface="Times New Roman"/>
            </a:endParaRPr>
          </a:p>
          <a:p>
            <a:pPr indent="457200" algn="just">
              <a:lnSpc>
                <a:spcPct val="170000"/>
              </a:lnSpc>
              <a:spcAft>
                <a:spcPts val="1000"/>
              </a:spcAft>
            </a:pPr>
            <a:r>
              <a:rPr lang="sr-Cyrl-RS" dirty="0">
                <a:latin typeface="Times New Roman"/>
                <a:ea typeface="Calibri"/>
                <a:cs typeface="Times New Roman"/>
              </a:rPr>
              <a:t>Т</a:t>
            </a:r>
            <a:r>
              <a:rPr lang="sr-Latn-CS" dirty="0">
                <a:latin typeface="Times New Roman"/>
                <a:ea typeface="Calibri"/>
                <a:cs typeface="Times New Roman"/>
              </a:rPr>
              <a:t>ечности кључају када се напон паре изједначи са спољашњим притиском, па се снижењем спољашњег притиска снижава и тачка кључања</a:t>
            </a:r>
            <a:r>
              <a:rPr lang="sr-Cyrl-RS" dirty="0">
                <a:latin typeface="Times New Roman"/>
                <a:ea typeface="Calibri"/>
                <a:cs typeface="Times New Roman"/>
              </a:rPr>
              <a:t>;</a:t>
            </a:r>
            <a:endParaRPr lang="en-US" sz="2800" dirty="0">
              <a:ea typeface="Calibri"/>
              <a:cs typeface="Times New Roman"/>
            </a:endParaRPr>
          </a:p>
          <a:p>
            <a:pPr indent="457200" algn="just">
              <a:lnSpc>
                <a:spcPct val="170000"/>
              </a:lnSpc>
              <a:spcAft>
                <a:spcPts val="1000"/>
              </a:spcAft>
            </a:pPr>
            <a:r>
              <a:rPr lang="sr-Latn-CS" dirty="0">
                <a:latin typeface="Times New Roman"/>
                <a:ea typeface="Calibri"/>
                <a:cs typeface="Times New Roman"/>
              </a:rPr>
              <a:t>За снижење притиска у лабораторијским условима користе се водене и уљне пумпе</a:t>
            </a:r>
            <a:r>
              <a:rPr lang="sr-Cyrl-RS" dirty="0">
                <a:latin typeface="Times New Roman"/>
                <a:ea typeface="Calibri"/>
                <a:cs typeface="Times New Roman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1"/>
            <a:ext cx="8534400" cy="3047999"/>
          </a:xfrm>
        </p:spPr>
        <p:txBody>
          <a:bodyPr>
            <a:normAutofit/>
          </a:bodyPr>
          <a:lstStyle/>
          <a:p>
            <a:pPr algn="just"/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Квалитативни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квантитативни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етарских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одређује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гасном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хроматографијом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(GH) и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комбинованом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GH/MS 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гасна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хроматографија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масена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спектрометрија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 и HPLC 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течна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хроматографија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анализом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/>
          </a:p>
        </p:txBody>
      </p:sp>
      <p:pic>
        <p:nvPicPr>
          <p:cNvPr id="4" name="Picture 3" descr="C:\Users\User\AppData\Local\Microsoft\Windows\Temporary Internet Files\Content.Word\image-0-02-05-8f659a7d4160c105035c09fe7fcbb49e43e4f22ddbd6ec8a14390db64b980049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1067" y="2895600"/>
            <a:ext cx="4842933" cy="363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304800" y="2286000"/>
            <a:ext cx="7315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Физичке константе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којима се д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ефинишу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етарска уља су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густин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индекс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преламања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оптичк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ротациј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киселински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естарски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бројем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и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астворљиво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ст 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алкохолу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2530" name="Picture 2" descr="Image result for refractome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3434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Класификација етарских уља</a:t>
            </a:r>
            <a:br>
              <a:rPr lang="sr-Cyrl-R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(по функционалним групама конституената</a:t>
            </a:r>
            <a:r>
              <a:rPr lang="sr-Cyrl-RS" sz="3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76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Угљоводонична: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бибер, терпентинско уље;</a:t>
            </a:r>
          </a:p>
          <a:p>
            <a:pPr>
              <a:lnSpc>
                <a:spcPct val="170000"/>
              </a:lnSpc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Алкохолна: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питома нана, коријандер, кардамон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Zingiberaceae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170000"/>
              </a:lnSpc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Алдехидна: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цимет, кора горке и слатке наранџе, лимун;</a:t>
            </a:r>
          </a:p>
          <a:p>
            <a:pPr>
              <a:lnSpc>
                <a:spcPct val="170000"/>
              </a:lnSpc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Фенолна: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каранфилић, тимијан;</a:t>
            </a:r>
          </a:p>
          <a:p>
            <a:pPr>
              <a:lnSpc>
                <a:spcPct val="170000"/>
              </a:lnSpc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Кетонска: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дивља нана, камфор, ким;</a:t>
            </a:r>
          </a:p>
          <a:p>
            <a:pPr>
              <a:lnSpc>
                <a:spcPct val="170000"/>
              </a:lnSpc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Естарска: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рузмарин;</a:t>
            </a:r>
          </a:p>
          <a:p>
            <a:pPr>
              <a:lnSpc>
                <a:spcPct val="170000"/>
              </a:lnSpc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Оксидна: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еукалиптус;</a:t>
            </a:r>
          </a:p>
          <a:p>
            <a:pPr>
              <a:lnSpc>
                <a:spcPct val="170000"/>
              </a:lnSpc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Разна етарска уља: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бели лук, мирођија.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743200"/>
            <a:ext cx="5715000" cy="12954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sr-Cyrl-RS" sz="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Хвала на пажњи...</a:t>
            </a:r>
            <a:endParaRPr lang="en-US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8600"/>
            <a:ext cx="205556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3 Ацетил-ЦоА (С</a:t>
            </a:r>
            <a:r>
              <a:rPr lang="sr-Cyrl-R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362200" y="762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5800" y="1219200"/>
            <a:ext cx="370479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ХМГ-ЦоА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(3-хидрокси-3-метил-глутарил-ЦоА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46915" y="2514600"/>
            <a:ext cx="251383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Мевалонска киселина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209800" y="3048000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400" y="3657600"/>
            <a:ext cx="2667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Изопентенил дифосфат 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(ИПП, С</a:t>
            </a:r>
            <a:r>
              <a:rPr lang="sr-Cyrl-RS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105400"/>
            <a:ext cx="3810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Фарнезил пирофосфат (ФПП, С</a:t>
            </a:r>
            <a:r>
              <a:rPr lang="sr-Cyrl-RS" b="1" baseline="-25000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362200" y="19812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133600" y="44958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447800" y="56388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4800" y="6172200"/>
            <a:ext cx="222105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Сесквитерпени (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b="1" baseline="-25000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67000" y="6172200"/>
            <a:ext cx="193758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Тритерпени, (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b="1" baseline="-25000" dirty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429000" y="56388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62600" y="76200"/>
            <a:ext cx="167315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Глицералдехид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3-фосфат (С</a:t>
            </a:r>
            <a:r>
              <a:rPr lang="sr-Cyrl-R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43800" y="240268"/>
            <a:ext cx="144866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Пируват (С</a:t>
            </a:r>
            <a:r>
              <a:rPr lang="sr-Cyrl-R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Left Brace 29"/>
          <p:cNvSpPr/>
          <p:nvPr/>
        </p:nvSpPr>
        <p:spPr>
          <a:xfrm rot="16200000">
            <a:off x="7048500" y="114300"/>
            <a:ext cx="457200" cy="190500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662034" y="1371600"/>
            <a:ext cx="332956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1-Деокси-Д-ксилулоза 5-фосфат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315200" y="18288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934232" y="2362200"/>
            <a:ext cx="2790379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Метилеритритол фосфат</a:t>
            </a:r>
          </a:p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(МЕП)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00800" y="3657600"/>
            <a:ext cx="2667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Изопентенил дифосфат 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(ИПП, С</a:t>
            </a:r>
            <a:r>
              <a:rPr lang="sr-Cyrl-RS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7315200" y="31242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276600" y="3657600"/>
            <a:ext cx="2667000" cy="646331"/>
          </a:xfrm>
          <a:prstGeom prst="rect">
            <a:avLst/>
          </a:prstGeom>
          <a:gradFill flip="none" rotWithShape="1">
            <a:gsLst>
              <a:gs pos="47000">
                <a:schemeClr val="accent4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3"/>
          </a:lnRef>
          <a:fillRef idx="1002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Диметилалил дифосфат 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(ДМАПП, С</a:t>
            </a:r>
            <a:r>
              <a:rPr lang="sr-Cyrl-RS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16200000" flipV="1">
            <a:off x="6172200" y="37338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6172200" y="38862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6200000" flipV="1">
            <a:off x="3048000" y="37338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 flipH="1" flipV="1">
            <a:off x="3048000" y="38862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8601" y="4547968"/>
          <a:ext cx="914400" cy="557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1049591" imgH="639514" progId="ChemDraw.Document.6.0">
                  <p:embed/>
                </p:oleObj>
              </mc:Choice>
              <mc:Fallback>
                <p:oleObj name="CS ChemDraw Drawing" r:id="rId2" imgW="1049591" imgH="639514" progId="ChemDraw.Document.6.0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1" y="4547968"/>
                        <a:ext cx="914400" cy="557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4" name="Straight Arrow Connector 43"/>
          <p:cNvCxnSpPr/>
          <p:nvPr/>
        </p:nvCxnSpPr>
        <p:spPr>
          <a:xfrm flipH="1">
            <a:off x="914400" y="44196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638800" y="4572000"/>
            <a:ext cx="34290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Геранил пирофосфат (ГПП, С</a:t>
            </a:r>
            <a:r>
              <a:rPr lang="sr-Cyrl-RS" baseline="-25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7391400" y="43434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172200" y="50292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8001000" y="50292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066098" y="5257800"/>
            <a:ext cx="200170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Монотерпени(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b="1" baseline="-25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76800" y="5791200"/>
            <a:ext cx="42672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Геранилгеранил пирофосфат (ГГПП, С</a:t>
            </a:r>
            <a:r>
              <a:rPr lang="sr-Cyrl-RS" baseline="-25000" dirty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29200" y="6412468"/>
            <a:ext cx="178927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Дитерпени (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b="1" baseline="-25000" dirty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86600" y="6412468"/>
            <a:ext cx="205947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Тетратерпени (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b="1" baseline="-25000" dirty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8153400" y="61722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867400" y="61722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-1155693" y="1536693"/>
            <a:ext cx="3137918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Мевалонат пут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 rot="16200000">
            <a:off x="3727966" y="1529834"/>
            <a:ext cx="2971800" cy="36933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МЕП пут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Класификација терпена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873323"/>
              </p:ext>
            </p:extLst>
          </p:nvPr>
        </p:nvGraphicFramePr>
        <p:xfrm>
          <a:off x="381000" y="1600200"/>
          <a:ext cx="5562599" cy="4040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6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b="1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b="1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терпена</a:t>
                      </a:r>
                      <a:endParaRPr lang="en-US" b="1" dirty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Број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sr-Cyrl-RS" baseline="0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атома</a:t>
                      </a:r>
                      <a:endParaRPr lang="en-US" dirty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Број</a:t>
                      </a:r>
                      <a:r>
                        <a:rPr lang="sr-Cyrl-RS" baseline="0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изопренских </a:t>
                      </a:r>
                      <a:r>
                        <a:rPr lang="en-US" baseline="0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sr-Cyrl-RS" baseline="0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sr-Cyrl-RS" baseline="-25000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sr-Cyrl-RS" baseline="0" dirty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јединица</a:t>
                      </a:r>
                      <a:endParaRPr lang="en-US" baseline="0" dirty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Хемитерпени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Монотерпени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Сесквитерпени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Дитерпени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Тритерпени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Тетратерпени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Политерпени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˃</a:t>
                      </a: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500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˃</a:t>
                      </a:r>
                      <a:r>
                        <a:rPr lang="sr-Cyrl-RS" baseline="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010400" y="1828800"/>
          <a:ext cx="1179513" cy="176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1179325" imgH="1763189" progId="ChemDraw.Document.6.0">
                  <p:embed/>
                </p:oleObj>
              </mc:Choice>
              <mc:Fallback>
                <p:oleObj name="CS ChemDraw Drawing" r:id="rId2" imgW="1179325" imgH="1763189" progId="ChemDraw.Document.6.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1828800"/>
                        <a:ext cx="1179513" cy="176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7010400" y="1828800"/>
            <a:ext cx="685800" cy="838200"/>
            <a:chOff x="7010400" y="1828800"/>
            <a:chExt cx="685800" cy="8382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7010400" y="1828800"/>
              <a:ext cx="381000" cy="2286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7391400" y="1828800"/>
              <a:ext cx="304800" cy="2286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391400" y="2057400"/>
              <a:ext cx="0" cy="3810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010400" y="2438400"/>
              <a:ext cx="381000" cy="2286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7010400" y="2590800"/>
            <a:ext cx="685800" cy="990600"/>
            <a:chOff x="7010400" y="2590800"/>
            <a:chExt cx="685800" cy="9906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7696200" y="2590800"/>
              <a:ext cx="0" cy="381000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7391400" y="2971800"/>
              <a:ext cx="304800" cy="228600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7391400" y="3200400"/>
              <a:ext cx="0" cy="381000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7010400" y="2971800"/>
              <a:ext cx="381000" cy="228600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019800" y="4267200"/>
          <a:ext cx="2604615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2043583" imgH="1375559" progId="ChemDraw.Document.6.0">
                  <p:embed/>
                </p:oleObj>
              </mc:Choice>
              <mc:Fallback>
                <p:oleObj name="CS ChemDraw Drawing" r:id="rId4" imgW="2043583" imgH="1375559" progId="ChemDraw.Document.6.0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4267200"/>
                        <a:ext cx="2604615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" name="Group 48"/>
          <p:cNvGrpSpPr/>
          <p:nvPr/>
        </p:nvGrpSpPr>
        <p:grpSpPr>
          <a:xfrm>
            <a:off x="6019800" y="4724400"/>
            <a:ext cx="914400" cy="1219200"/>
            <a:chOff x="6019800" y="4724400"/>
            <a:chExt cx="914400" cy="1219200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6019800" y="5212080"/>
              <a:ext cx="457200" cy="274320"/>
            </a:xfrm>
            <a:prstGeom prst="line">
              <a:avLst/>
            </a:prstGeom>
            <a:ln w="5715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477000" y="5486400"/>
              <a:ext cx="0" cy="457200"/>
            </a:xfrm>
            <a:prstGeom prst="line">
              <a:avLst/>
            </a:prstGeom>
            <a:ln w="5715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6477000" y="5257800"/>
              <a:ext cx="457200" cy="228600"/>
            </a:xfrm>
            <a:prstGeom prst="line">
              <a:avLst/>
            </a:prstGeom>
            <a:ln w="5715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6934200" y="4724400"/>
              <a:ext cx="0" cy="533400"/>
            </a:xfrm>
            <a:prstGeom prst="line">
              <a:avLst/>
            </a:prstGeom>
            <a:ln w="5715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7315200" y="5257800"/>
            <a:ext cx="1219200" cy="762000"/>
            <a:chOff x="7315200" y="5257800"/>
            <a:chExt cx="1219200" cy="762000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7315200" y="5257800"/>
              <a:ext cx="457200" cy="228600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772400" y="5257800"/>
              <a:ext cx="381000" cy="228600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153400" y="5486400"/>
              <a:ext cx="0" cy="533400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8153400" y="5257800"/>
              <a:ext cx="381000" cy="228600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7239000" y="4267200"/>
            <a:ext cx="1371600" cy="533400"/>
            <a:chOff x="7239000" y="4267200"/>
            <a:chExt cx="1371600" cy="533400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7239000" y="4495800"/>
              <a:ext cx="457200" cy="22860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7696200" y="4267200"/>
              <a:ext cx="0" cy="45720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7696200" y="4495800"/>
              <a:ext cx="533400" cy="22860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8153400" y="4495800"/>
              <a:ext cx="457200" cy="304800"/>
            </a:xfrm>
            <a:prstGeom prst="line">
              <a:avLst/>
            </a:prstGeom>
            <a:ln w="5715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7" name="Rectangle 96"/>
          <p:cNvSpPr/>
          <p:nvPr/>
        </p:nvSpPr>
        <p:spPr>
          <a:xfrm>
            <a:off x="5913500" y="6211669"/>
            <a:ext cx="32305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 типу терпена припадају </a:t>
            </a:r>
          </a:p>
          <a:p>
            <a:pPr algn="ctr"/>
            <a:r>
              <a:rPr lang="sr-Cyrl-R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приказани молекули?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84238"/>
          </a:xfrm>
        </p:spPr>
        <p:txBody>
          <a:bodyPr>
            <a:normAutofit/>
          </a:bodyPr>
          <a:lstStyle/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Монотерпени (монотерпеноиди)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Настају из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ГПП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Изграђени су из две изопренске јединице повезане по принципу “глава”-”реп” (10С атома);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Испарљиви су и улазе у састав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етарских уља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олеорезина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(мањи број је неиспарљив, нпр.  неиспарљиви иридоиди);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Могу бити ациклични, моноциклични и бициклични;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762000" y="3505200"/>
          <a:ext cx="1219200" cy="2002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1099896" imgH="1805799" progId="ChemDraw.Document.6.0">
                  <p:embed/>
                </p:oleObj>
              </mc:Choice>
              <mc:Fallback>
                <p:oleObj name="CS ChemDraw Drawing" r:id="rId2" imgW="1099896" imgH="1805799" progId="ChemDraw.Document.6.0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505200"/>
                        <a:ext cx="1219200" cy="20020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5562600"/>
            <a:ext cx="19687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Цитронелал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(карактеристичан 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мирис лимуна)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38400" y="5562600"/>
            <a:ext cx="22974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Тимол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(карактеристичан 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мирис мајчине души)</a:t>
            </a:r>
            <a:endParaRPr lang="en-US" dirty="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4800600" y="3733800"/>
          <a:ext cx="1371600" cy="1597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1090819" imgH="1269225" progId="ChemDraw.Document.6.0">
                  <p:embed/>
                </p:oleObj>
              </mc:Choice>
              <mc:Fallback>
                <p:oleObj name="CS ChemDraw Drawing" r:id="rId4" imgW="1090819" imgH="1269225" progId="ChemDraw.Document.6.0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733800"/>
                        <a:ext cx="1371600" cy="15972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5029200" y="5715000"/>
            <a:ext cx="1425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Пинен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(смола бора)</a:t>
            </a:r>
            <a:endParaRPr lang="en-US" dirty="0"/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6705600" y="3733800"/>
          <a:ext cx="1911350" cy="176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6" imgW="1911958" imgH="1765829" progId="ChemDraw.Document.6.0">
                  <p:embed/>
                </p:oleObj>
              </mc:Choice>
              <mc:Fallback>
                <p:oleObj name="CS ChemDraw Drawing" r:id="rId6" imgW="1911958" imgH="1765829" progId="ChemDraw.Document.6.0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3733800"/>
                        <a:ext cx="1911350" cy="176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7048872" y="5638800"/>
            <a:ext cx="168847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Аукубин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(неиспарљиви 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монотерпенски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иридоид)</a:t>
            </a:r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2971800" y="3505200"/>
          <a:ext cx="1179513" cy="176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8" imgW="1179325" imgH="1762812" progId="ChemDraw.Document.6.0">
                  <p:embed/>
                </p:oleObj>
              </mc:Choice>
              <mc:Fallback>
                <p:oleObj name="CS ChemDraw Drawing" r:id="rId8" imgW="1179325" imgH="1762812" progId="ChemDraw.Document.6.0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505200"/>
                        <a:ext cx="1179513" cy="176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Сесквитерпени (сесквитерпеноиди)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7239000" cy="4525963"/>
          </a:xfrm>
        </p:spPr>
        <p:txBody>
          <a:bodyPr/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Настају из ФПП и садрже 15С атома;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Највећи број сесквитерпенских једињења је испарљив и јавља се као конституент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етарских уља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Фарнезол је први сесквитерпен коме је одређена структура; До данас је утврђено преко 100 различитих типова скелета сесквитерпена;</a:t>
            </a:r>
          </a:p>
          <a:p>
            <a:endParaRPr lang="en-US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381000" y="3429000"/>
          <a:ext cx="1911652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1702040" imgH="1771862" progId="ChemDraw.Document.6.0">
                  <p:embed/>
                </p:oleObj>
              </mc:Choice>
              <mc:Fallback>
                <p:oleObj name="CS ChemDraw Drawing" r:id="rId2" imgW="1702040" imgH="1771862" progId="ChemDraw.Document.6.0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429000"/>
                        <a:ext cx="1911652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5638800"/>
            <a:ext cx="2066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Фарнезол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(етарско уље руже)</a:t>
            </a:r>
            <a:endParaRPr lang="en-US" dirty="0"/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2743200" y="3429000"/>
          <a:ext cx="1911652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1701662" imgH="1763189" progId="ChemDraw.Document.6.0">
                  <p:embed/>
                </p:oleObj>
              </mc:Choice>
              <mc:Fallback>
                <p:oleObj name="CS ChemDraw Drawing" r:id="rId4" imgW="1701662" imgH="1763189" progId="ChemDraw.Document.6.0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429000"/>
                        <a:ext cx="1911652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895600" y="5562600"/>
            <a:ext cx="16115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Зингиберин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(уље ђумбира)</a:t>
            </a:r>
            <a:endParaRPr lang="en-US" dirty="0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4876800" y="5334000"/>
          <a:ext cx="3019425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6" imgW="3018662" imgH="1192679" progId="ChemDraw.Document.6.0">
                  <p:embed/>
                </p:oleObj>
              </mc:Choice>
              <mc:Fallback>
                <p:oleObj name="CS ChemDraw Drawing" r:id="rId6" imgW="3018662" imgH="1192679" progId="ChemDraw.Document.6.0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334000"/>
                        <a:ext cx="3019425" cy="119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4648200" y="6488668"/>
            <a:ext cx="3463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Бисаболен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(етарско уље лимуна)</a:t>
            </a:r>
            <a:endParaRPr lang="en-US" dirty="0"/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5191125" y="2209800"/>
          <a:ext cx="3952875" cy="260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8" imgW="3952893" imgH="2608585" progId="ChemDraw.Document.6.0">
                  <p:embed/>
                </p:oleObj>
              </mc:Choice>
              <mc:Fallback>
                <p:oleObj name="CS ChemDraw Drawing" r:id="rId8" imgW="3952893" imgH="2608585" progId="ChemDraw.Document.6.0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25" y="2209800"/>
                        <a:ext cx="3952875" cy="2608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4953000" y="4572000"/>
            <a:ext cx="41953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Госипол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(семе памука; стерилитет код мушкарца)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Дитерпени (дитерпеноиди)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Настају из ГПП (20С атома);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Скелет чине различите ацикличне, би-, три- и тетрацикличне структуре;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биљкама се јављају као састојци смола и регулатори раста (гиберелини); Изоловани су и из анималних и микроорганизама;</a:t>
            </a:r>
          </a:p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Аконитин (кртола једића) је алкалоид дитерпенске структуре; 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276600"/>
            <a:ext cx="243840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352800"/>
            <a:ext cx="284797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72200" y="5334000"/>
            <a:ext cx="27717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гиберелинска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итерпен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микробиолошког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порекла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sr-Cyrl-RS" dirty="0">
                <a:latin typeface="Times New Roman" pitchFamily="18" charset="0"/>
                <a:cs typeface="Times New Roman" pitchFamily="18" charset="0"/>
              </a:rPr>
              <a:t>(регулише раст биљака)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124200" y="5380672"/>
            <a:ext cx="2819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розманол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(етарско уље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жалфије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рузмарина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86200"/>
            <a:ext cx="28384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57200" y="5638800"/>
            <a:ext cx="254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конитин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дитерпенски алкалоид)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>
            <a:normAutofit fontScale="90000"/>
          </a:bodyPr>
          <a:lstStyle/>
          <a:p>
            <a:r>
              <a:rPr lang="sr-Cyrl-RS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Тритерпени</a:t>
            </a:r>
            <a:b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198119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Настају из ФПП (30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атома);</a:t>
            </a:r>
          </a:p>
          <a:p>
            <a:pPr>
              <a:lnSpc>
                <a:spcPct val="110000"/>
              </a:lnSpc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Изоловано је преко 4000 тритерпенских биљних једињења-биљних стероида (фитостероли, сапогенини, стероидни алкалоиди, агликони кардиотоничних хетерозида).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2438400"/>
            <a:ext cx="8229600" cy="1036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3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Тетратерпени</a:t>
            </a:r>
            <a:b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2895600"/>
            <a:ext cx="6858000" cy="1981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Најважнији представници тетратерпена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(40C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атома) су каротеноиди (биљни пигменти, природне боје, провитамини витамина А)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609600" y="3733800"/>
          <a:ext cx="585868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4336798" imgH="846904" progId="ChemDraw.Document.6.0">
                  <p:embed/>
                </p:oleObj>
              </mc:Choice>
              <mc:Fallback>
                <p:oleObj name="CS ChemDraw Drawing" r:id="rId2" imgW="4336798" imgH="846904" progId="ChemDraw.Document.6.0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733800"/>
                        <a:ext cx="585868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6400800" y="4267200"/>
            <a:ext cx="1218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β-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каротен</a:t>
            </a:r>
            <a:endParaRPr lang="en-US" b="1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1160" y="2743200"/>
            <a:ext cx="149284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1905000" y="5105400"/>
          <a:ext cx="5461287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5" imgW="4594373" imgH="1211156" progId="ChemDraw.Document.6.0">
                  <p:embed/>
                </p:oleObj>
              </mc:Choice>
              <mc:Fallback>
                <p:oleObj name="CS ChemDraw Drawing" r:id="rId5" imgW="4594373" imgH="1211156" progId="ChemDraw.Document.6.0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105400"/>
                        <a:ext cx="5461287" cy="143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7010400" y="6248400"/>
            <a:ext cx="129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капсантин</a:t>
            </a:r>
            <a:endParaRPr lang="en-US" b="1" dirty="0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4914900"/>
            <a:ext cx="143955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5181600" cy="1143000"/>
          </a:xfrm>
        </p:spPr>
        <p:txBody>
          <a:bodyPr>
            <a:normAutofit/>
          </a:bodyPr>
          <a:lstStyle/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Политерпени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5181600" cy="5486400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Полимерна једињења настала везивањем великог броја изопренских јединица;</a:t>
            </a: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Улазе у састав млечних сокова биљака и представљају природне гуме.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Каучук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- политерпен изграђен од 1500-60000 С</a:t>
            </a:r>
            <a:r>
              <a:rPr lang="sr-Cyrl-RS" sz="20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изопренских јединица у линеарне ланце. Добија се из каучуковог дрвета (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Hevea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brasiliensis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Може се вулканизовати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 служи за добијање техничке гуме.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Гутаперка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- млечни сок биљака из родова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Palaquium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Payena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 Не може се вулканизовати. Хлороформски екстракт се користи као средство за фластере. </a:t>
            </a:r>
            <a:endParaRPr lang="sr-Cyrl-RS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Image result for Hevea brasilien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28600"/>
            <a:ext cx="277320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Image result for kaucu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733800"/>
            <a:ext cx="1676400" cy="1257300"/>
          </a:xfrm>
          <a:prstGeom prst="rect">
            <a:avLst/>
          </a:prstGeom>
          <a:noFill/>
        </p:spPr>
      </p:pic>
      <p:pic>
        <p:nvPicPr>
          <p:cNvPr id="21510" name="Picture 6" descr="Image result for kaucu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5181600"/>
            <a:ext cx="2258623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1996</Words>
  <Application>Microsoft Office PowerPoint</Application>
  <PresentationFormat>On-screen Show (4:3)</PresentationFormat>
  <Paragraphs>238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Office Theme</vt:lpstr>
      <vt:lpstr>CS ChemDraw Drawing</vt:lpstr>
      <vt:lpstr>PowerPoint Presentation</vt:lpstr>
      <vt:lpstr>Терпени </vt:lpstr>
      <vt:lpstr>PowerPoint Presentation</vt:lpstr>
      <vt:lpstr>Класификација терпена</vt:lpstr>
      <vt:lpstr>Монотерпени (монотерпеноиди)</vt:lpstr>
      <vt:lpstr>Сесквитерпени (сесквитерпеноиди)</vt:lpstr>
      <vt:lpstr>Дитерпени (дитерпеноиди)</vt:lpstr>
      <vt:lpstr>Тритерпени </vt:lpstr>
      <vt:lpstr>Политерпени</vt:lpstr>
      <vt:lpstr>Зашто биљке синтетишу терпене?</vt:lpstr>
      <vt:lpstr>ЕТАРСКА УЉА</vt:lpstr>
      <vt:lpstr>Физичке особине етарских уља </vt:lpstr>
      <vt:lpstr>Хемијске особине етарских уља</vt:lpstr>
      <vt:lpstr>Хемијске особине етарских уља</vt:lpstr>
      <vt:lpstr>Биолошка активност и употреба етарских уља</vt:lpstr>
      <vt:lpstr>PowerPoint Presentation</vt:lpstr>
      <vt:lpstr>Методе добијања етарског уља </vt:lpstr>
      <vt:lpstr>Хидродестилација (дестилација водом и воденом паром)</vt:lpstr>
      <vt:lpstr>PowerPoint Presentation</vt:lpstr>
      <vt:lpstr>Хладно пресовање (механички пут)</vt:lpstr>
      <vt:lpstr>Екстракција помоћу органских растварача </vt:lpstr>
      <vt:lpstr>Екстракција неутралним мастима или адсорбенсима  (Анфлераж поступак)</vt:lpstr>
      <vt:lpstr>Екстракција суперкритичним флуидима</vt:lpstr>
      <vt:lpstr>Дестилација на сниженом притиску (вакуум дестилација)</vt:lpstr>
      <vt:lpstr>PowerPoint Presentation</vt:lpstr>
      <vt:lpstr>Класификација етарских уља (по функционалним групама конституената)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Miroslav Sovrlic</dc:creator>
  <cp:lastModifiedBy>Miroslav Sovrlić</cp:lastModifiedBy>
  <cp:revision>66</cp:revision>
  <dcterms:created xsi:type="dcterms:W3CDTF">2018-02-26T05:49:25Z</dcterms:created>
  <dcterms:modified xsi:type="dcterms:W3CDTF">2021-04-28T10:22:25Z</dcterms:modified>
</cp:coreProperties>
</file>